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68" r:id="rId2"/>
    <p:sldId id="269" r:id="rId3"/>
    <p:sldId id="273" r:id="rId4"/>
    <p:sldId id="274" r:id="rId5"/>
    <p:sldId id="286" r:id="rId6"/>
    <p:sldId id="277" r:id="rId7"/>
    <p:sldId id="283" r:id="rId8"/>
    <p:sldId id="289" r:id="rId9"/>
    <p:sldId id="284" r:id="rId10"/>
    <p:sldId id="281" r:id="rId11"/>
    <p:sldId id="293" r:id="rId12"/>
    <p:sldId id="295" r:id="rId13"/>
    <p:sldId id="275" r:id="rId14"/>
    <p:sldId id="291" r:id="rId15"/>
    <p:sldId id="297" r:id="rId16"/>
    <p:sldId id="298" r:id="rId17"/>
    <p:sldId id="299" r:id="rId18"/>
    <p:sldId id="285" r:id="rId19"/>
    <p:sldId id="301" r:id="rId20"/>
    <p:sldId id="306" r:id="rId21"/>
    <p:sldId id="307" r:id="rId22"/>
    <p:sldId id="308" r:id="rId23"/>
    <p:sldId id="309" r:id="rId24"/>
    <p:sldId id="287" r:id="rId25"/>
    <p:sldId id="292" r:id="rId26"/>
    <p:sldId id="296" r:id="rId27"/>
    <p:sldId id="305" r:id="rId28"/>
    <p:sldId id="300" r:id="rId29"/>
    <p:sldId id="302" r:id="rId30"/>
    <p:sldId id="303" r:id="rId31"/>
    <p:sldId id="310" r:id="rId32"/>
    <p:sldId id="304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0" autoAdjust="0"/>
    <p:restoredTop sz="89629" autoAdjust="0"/>
  </p:normalViewPr>
  <p:slideViewPr>
    <p:cSldViewPr>
      <p:cViewPr varScale="1">
        <p:scale>
          <a:sx n="76" d="100"/>
          <a:sy n="76" d="100"/>
        </p:scale>
        <p:origin x="190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0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hyperlink" Target="https://m.bobaedream.co.kr/board/bbs_view/national/182138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6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B77C6-8BB6-4F17-AD9B-6971038E8FE3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29355-9E28-48E5-9370-29F0FA5C6030}"/>
              </a:ext>
            </a:extLst>
          </p:cNvPr>
          <p:cNvSpPr txBox="1"/>
          <p:nvPr/>
        </p:nvSpPr>
        <p:spPr>
          <a:xfrm>
            <a:off x="562418" y="132815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20~30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2686-0A64-43AD-AEA6-EA073F2364F0}"/>
              </a:ext>
            </a:extLst>
          </p:cNvPr>
          <p:cNvSpPr txBox="1"/>
          <p:nvPr/>
        </p:nvSpPr>
        <p:spPr>
          <a:xfrm>
            <a:off x="593721" y="409137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30~40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4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936F44-1041-4B4E-9246-7A8B309B6DDD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07B35-40EB-4D3E-9309-2522FBAE82C1}"/>
              </a:ext>
            </a:extLst>
          </p:cNvPr>
          <p:cNvSpPr txBox="1"/>
          <p:nvPr/>
        </p:nvSpPr>
        <p:spPr>
          <a:xfrm>
            <a:off x="424098" y="134852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50~60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BAB0AB-399F-44BA-A134-8320C11244AA}"/>
              </a:ext>
            </a:extLst>
          </p:cNvPr>
          <p:cNvSpPr txBox="1"/>
          <p:nvPr/>
        </p:nvSpPr>
        <p:spPr>
          <a:xfrm>
            <a:off x="531362" y="417513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60~70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3D7DAD-B20B-457F-948F-DA7CBC2CA20B}"/>
              </a:ext>
            </a:extLst>
          </p:cNvPr>
          <p:cNvSpPr/>
          <p:nvPr/>
        </p:nvSpPr>
        <p:spPr>
          <a:xfrm>
            <a:off x="7020272" y="58639"/>
            <a:ext cx="273630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highlight>
                  <a:srgbClr val="FFFF00"/>
                </a:highlight>
                <a:latin typeface="+mj-ea"/>
                <a:ea typeface="+mj-ea"/>
              </a:rPr>
              <a:t>세부사항</a:t>
            </a:r>
            <a:endParaRPr lang="en-US" altLang="ko-KR" sz="3200" b="1">
              <a:highlight>
                <a:srgbClr val="FFFF00"/>
              </a:highlight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2730683-15D2-4303-B03D-6489D10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61619"/>
              </p:ext>
            </p:extLst>
          </p:nvPr>
        </p:nvGraphicFramePr>
        <p:xfrm>
          <a:off x="287524" y="1628800"/>
          <a:ext cx="8568951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5108272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75880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5497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630136896"/>
                    </a:ext>
                  </a:extLst>
                </a:gridCol>
                <a:gridCol w="4644515">
                  <a:extLst>
                    <a:ext uri="{9D8B030D-6E8A-4147-A177-3AD203B41FA5}">
                      <a16:colId xmlns:a16="http://schemas.microsoft.com/office/drawing/2014/main" val="4184782008"/>
                    </a:ext>
                  </a:extLst>
                </a:gridCol>
              </a:tblGrid>
              <a:tr h="355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서식지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7679"/>
                  </a:ext>
                </a:extLst>
              </a:tr>
              <a:tr h="496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토끼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들판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체력이 떨어지면 </a:t>
                      </a:r>
                      <a:r>
                        <a:rPr lang="en-US" altLang="ko-KR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75m/m</a:t>
                      </a: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 속도 증가</a:t>
                      </a:r>
                      <a:endParaRPr lang="en-US" altLang="ko-KR" sz="1600" b="0" baseline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75298"/>
                  </a:ext>
                </a:extLst>
              </a:tr>
              <a:tr h="474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트리플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당나귀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황야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355807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샴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거북이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70m 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물속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140m 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두 번 나눠서 체력을 깎아야 함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육지에선 모션이 느리지만 물에 들어가 있으면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배로 빨라진다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88090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변형된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산양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800/ 400m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범위 내에 들어가 있으면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선공격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46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5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34215" y="5734400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5" y="2291724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29" y="2291724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76872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97363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72556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788450" y="1379834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5171162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타락한 동물의 </a:t>
            </a:r>
            <a:r>
              <a:rPr lang="ko-KR" altLang="en-US" sz="3200" b="1">
                <a:solidFill>
                  <a:srgbClr val="FFFF00"/>
                </a:solidFill>
              </a:rPr>
              <a:t>정화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299109" y="3723163"/>
            <a:ext cx="5293975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보상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정화 시 정해진 확률로 보상을 준다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A4DEEA4C-B1C9-4280-9BBC-2C20733B0275}"/>
              </a:ext>
            </a:extLst>
          </p:cNvPr>
          <p:cNvGraphicFramePr>
            <a:graphicFrameLocks noGrp="1"/>
          </p:cNvGraphicFramePr>
          <p:nvPr/>
        </p:nvGraphicFramePr>
        <p:xfrm>
          <a:off x="5770412" y="4594119"/>
          <a:ext cx="3168353" cy="1313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84">
                  <a:extLst>
                    <a:ext uri="{9D8B030D-6E8A-4147-A177-3AD203B41FA5}">
                      <a16:colId xmlns:a16="http://schemas.microsoft.com/office/drawing/2014/main" val="1120036393"/>
                    </a:ext>
                  </a:extLst>
                </a:gridCol>
                <a:gridCol w="2055669">
                  <a:extLst>
                    <a:ext uri="{9D8B030D-6E8A-4147-A177-3AD203B41FA5}">
                      <a16:colId xmlns:a16="http://schemas.microsoft.com/office/drawing/2014/main" val="1165715728"/>
                    </a:ext>
                  </a:extLst>
                </a:gridCol>
              </a:tblGrid>
              <a:tr h="396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27077"/>
                  </a:ext>
                </a:extLst>
              </a:tr>
              <a:tr h="48531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지도 조각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730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전투시스템 및 정화 시스템 세부사항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DDA471C-210B-4969-9229-CAD714D0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17916"/>
              </p:ext>
            </p:extLst>
          </p:nvPr>
        </p:nvGraphicFramePr>
        <p:xfrm>
          <a:off x="251520" y="1268760"/>
          <a:ext cx="8568952" cy="5363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973120391"/>
                    </a:ext>
                  </a:extLst>
                </a:gridCol>
                <a:gridCol w="2748098">
                  <a:extLst>
                    <a:ext uri="{9D8B030D-6E8A-4147-A177-3AD203B41FA5}">
                      <a16:colId xmlns:a16="http://schemas.microsoft.com/office/drawing/2014/main" val="859566860"/>
                    </a:ext>
                  </a:extLst>
                </a:gridCol>
                <a:gridCol w="1140334">
                  <a:extLst>
                    <a:ext uri="{9D8B030D-6E8A-4147-A177-3AD203B41FA5}">
                      <a16:colId xmlns:a16="http://schemas.microsoft.com/office/drawing/2014/main" val="415329293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556271946"/>
                    </a:ext>
                  </a:extLst>
                </a:gridCol>
              </a:tblGrid>
              <a:tr h="523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00B0F0"/>
                          </a:solidFill>
                        </a:rPr>
                        <a:t>방식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공격력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534781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공  격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-50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근거리 공격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타락한 몬스터의 체력이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20%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이하로 떨어뜨려 기절 시키는 것이 목표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690403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 정  화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+5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+10</a:t>
                      </a:r>
                    </a:p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근거리 정화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체력이 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20%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이하가 되어 기절한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몬스터를 정화 시켜 원래 모습으로 되돌려 줄수 있는 방식</a:t>
                      </a:r>
                      <a:endParaRPr lang="en-US" altLang="ko-KR" sz="1800" kern="120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정화 시 정해진 확률로 보상을 준다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58495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3107E10-F933-4802-B706-E5284C36DD2C}"/>
              </a:ext>
            </a:extLst>
          </p:cNvPr>
          <p:cNvGrpSpPr/>
          <p:nvPr/>
        </p:nvGrpSpPr>
        <p:grpSpPr>
          <a:xfrm>
            <a:off x="971600" y="2348880"/>
            <a:ext cx="2520280" cy="3960440"/>
            <a:chOff x="1115616" y="2060848"/>
            <a:chExt cx="2630411" cy="413642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EC26A-7B99-4124-8D49-D3BC55D1B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 b="12488"/>
            <a:stretch/>
          </p:blipFill>
          <p:spPr>
            <a:xfrm>
              <a:off x="1115616" y="2060848"/>
              <a:ext cx="2630411" cy="171062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BDA07-0CC6-4493-96D0-FC02CEE6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 b="11432"/>
            <a:stretch/>
          </p:blipFill>
          <p:spPr>
            <a:xfrm>
              <a:off x="1115616" y="4396620"/>
              <a:ext cx="2626838" cy="180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3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225EA6A4-B324-453F-A8FD-225187984854}"/>
              </a:ext>
            </a:extLst>
          </p:cNvPr>
          <p:cNvSpPr/>
          <p:nvPr/>
        </p:nvSpPr>
        <p:spPr>
          <a:xfrm>
            <a:off x="976192" y="2616807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4A1E9-CE08-4EFD-8F9C-FA985F44B193}"/>
              </a:ext>
            </a:extLst>
          </p:cNvPr>
          <p:cNvSpPr txBox="1"/>
          <p:nvPr/>
        </p:nvSpPr>
        <p:spPr>
          <a:xfrm>
            <a:off x="835560" y="3953433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7854E-48A8-4BA2-BB53-2A4C4C435E9F}"/>
              </a:ext>
            </a:extLst>
          </p:cNvPr>
          <p:cNvSpPr txBox="1"/>
          <p:nvPr/>
        </p:nvSpPr>
        <p:spPr>
          <a:xfrm>
            <a:off x="2920012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E0A56-589C-4FCB-A7D3-E73AD1615726}"/>
              </a:ext>
            </a:extLst>
          </p:cNvPr>
          <p:cNvSpPr txBox="1"/>
          <p:nvPr/>
        </p:nvSpPr>
        <p:spPr>
          <a:xfrm>
            <a:off x="625068" y="4793296"/>
            <a:ext cx="190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체력이 </a:t>
            </a:r>
            <a:r>
              <a:rPr lang="en-US" altLang="ko-KR" sz="1600">
                <a:solidFill>
                  <a:schemeClr val="bg1"/>
                </a:solidFill>
              </a:rPr>
              <a:t>50 </a:t>
            </a:r>
            <a:r>
              <a:rPr lang="ko-KR" altLang="en-US" sz="1600">
                <a:solidFill>
                  <a:schemeClr val="bg1"/>
                </a:solidFill>
              </a:rPr>
              <a:t>회복됨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537E1-E5C6-45B2-A210-35687B91A534}"/>
              </a:ext>
            </a:extLst>
          </p:cNvPr>
          <p:cNvSpPr txBox="1"/>
          <p:nvPr/>
        </p:nvSpPr>
        <p:spPr>
          <a:xfrm>
            <a:off x="2497194" y="4670185"/>
            <a:ext cx="208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플레이어 중심으로 일회성 </a:t>
            </a:r>
            <a:r>
              <a:rPr lang="ko-KR" altLang="en-US" sz="1600" err="1">
                <a:solidFill>
                  <a:schemeClr val="bg1"/>
                </a:solidFill>
              </a:rPr>
              <a:t>그린존</a:t>
            </a:r>
            <a:r>
              <a:rPr lang="ko-KR" altLang="en-US" sz="160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30" name="그림 29" descr="빨간색이(가) 표시된 사진&#10;&#10;자동 생성된 설명">
            <a:extLst>
              <a:ext uri="{FF2B5EF4-FFF2-40B4-BE49-F238E27FC236}">
                <a16:creationId xmlns:a16="http://schemas.microsoft.com/office/drawing/2014/main" id="{2F58AFEE-F222-494E-AAD3-BCFE1B276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2892427" y="2787818"/>
            <a:ext cx="1334920" cy="90506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22201" y="2253994"/>
            <a:ext cx="8270813" cy="3194608"/>
            <a:chOff x="2082999" y="2171733"/>
            <a:chExt cx="6811496" cy="299580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7D2617-6EDD-4E67-8A95-6A91F6CCF8F0}"/>
                </a:ext>
              </a:extLst>
            </p:cNvPr>
            <p:cNvSpPr/>
            <p:nvPr/>
          </p:nvSpPr>
          <p:spPr>
            <a:xfrm>
              <a:off x="2082999" y="2171733"/>
              <a:ext cx="6811496" cy="29569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082999" y="2171733"/>
              <a:ext cx="6811496" cy="2995804"/>
              <a:chOff x="2082999" y="2171733"/>
              <a:chExt cx="6811496" cy="299580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CF54FE-91B4-43E3-B316-18F12DD24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2999" y="4272716"/>
                <a:ext cx="6811496" cy="121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5F387C6-06EA-49C1-B33A-5B6A2BC86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7671" y="2171733"/>
                <a:ext cx="31142" cy="292634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99139A2-2CEC-4661-AD22-5DD8DA867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3507" y="2171733"/>
                <a:ext cx="3148" cy="292591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250D8C5-01FB-424C-8BDE-4205C30F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5172" y="2171733"/>
                <a:ext cx="0" cy="299580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4037C7E-85A8-4E4A-9972-273D48E55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95" y="2559289"/>
            <a:ext cx="1095248" cy="10952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5210364" y="3961935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4640415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어두운 밤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어두운 공간 사용가능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604235" y="1325298"/>
            <a:ext cx="44741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</a:rPr>
              <a:t>몬스터를 정화할 시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획득 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7186367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지도 조각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8" y="2525524"/>
            <a:ext cx="1711572" cy="11850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6790838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err="1">
                <a:solidFill>
                  <a:schemeClr val="bg1"/>
                </a:solidFill>
              </a:rPr>
              <a:t>미니맵을</a:t>
            </a:r>
            <a:r>
              <a:rPr lang="ko-KR" altLang="en-US" sz="1600">
                <a:solidFill>
                  <a:schemeClr val="bg1"/>
                </a:solidFill>
              </a:rPr>
              <a:t> 밝힐 수 있음</a:t>
            </a:r>
          </a:p>
        </p:txBody>
      </p:sp>
    </p:spTree>
    <p:extLst>
      <p:ext uri="{BB962C8B-B14F-4D97-AF65-F5344CB8AC3E}">
        <p14:creationId xmlns:p14="http://schemas.microsoft.com/office/powerpoint/2010/main" val="353551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DAD9DE-E20A-43FC-889F-D3B1C75A1A9A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1403648" y="1844824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CCFDDA-FA2F-4474-BA3C-849C27E147AA}"/>
              </a:ext>
            </a:extLst>
          </p:cNvPr>
          <p:cNvCxnSpPr>
            <a:stCxn id="6" idx="1"/>
          </p:cNvCxnSpPr>
          <p:nvPr/>
        </p:nvCxnSpPr>
        <p:spPr>
          <a:xfrm flipH="1">
            <a:off x="1092384" y="2422835"/>
            <a:ext cx="525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B7053-A644-4BA3-8F43-01CD0AAA3D2E}"/>
              </a:ext>
            </a:extLst>
          </p:cNvPr>
          <p:cNvSpPr txBox="1"/>
          <p:nvPr/>
        </p:nvSpPr>
        <p:spPr>
          <a:xfrm>
            <a:off x="111505" y="2099669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방사능 수치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2454724" y="1700808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1498471" y="135092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3089C0-A627-4E4E-89FE-CD86B40C6511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058665" y="5807385"/>
            <a:ext cx="0" cy="2532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BD66EC-BACC-428A-A4FB-6D411160AFF5}"/>
              </a:ext>
            </a:extLst>
          </p:cNvPr>
          <p:cNvSpPr txBox="1"/>
          <p:nvPr/>
        </p:nvSpPr>
        <p:spPr>
          <a:xfrm>
            <a:off x="1520120" y="6060663"/>
            <a:ext cx="107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미니맵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DD8C944-4B25-4A2A-8471-582F553E3B3E}"/>
              </a:ext>
            </a:extLst>
          </p:cNvPr>
          <p:cNvCxnSpPr>
            <a:cxnSpLocks/>
          </p:cNvCxnSpPr>
          <p:nvPr/>
        </p:nvCxnSpPr>
        <p:spPr>
          <a:xfrm>
            <a:off x="7560332" y="3078920"/>
            <a:ext cx="4305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A644-4158-48ED-A1C5-906E85E5F5A0}"/>
              </a:ext>
            </a:extLst>
          </p:cNvPr>
          <p:cNvSpPr txBox="1"/>
          <p:nvPr/>
        </p:nvSpPr>
        <p:spPr>
          <a:xfrm>
            <a:off x="7990889" y="2756861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보유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아이템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5132567" y="1700808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4176313" y="131710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4465955" y="3147345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4465954" y="3147343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4874282" y="3147343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4176313" y="4581128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6313" y="3374913"/>
            <a:ext cx="2153515" cy="14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936357" y="1916832"/>
            <a:ext cx="727128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소개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특징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플레이 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방법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개인 별 준비 현황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중점 연구 분야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323528" y="692696"/>
            <a:ext cx="3579875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2D792-4244-432E-BA31-FF5097F1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2290" r="877" b="1505"/>
          <a:stretch/>
        </p:blipFill>
        <p:spPr>
          <a:xfrm>
            <a:off x="203516" y="1844824"/>
            <a:ext cx="8736968" cy="3744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D4E08A-63C3-4774-8105-40C783E05ED3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24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62549-29D5-4DA8-AF19-5C59BFF8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1196752"/>
            <a:ext cx="8888065" cy="51632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60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219133" y="1682532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251520" y="3791640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251520" y="4692547"/>
            <a:ext cx="91598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>
                <a:solidFill>
                  <a:schemeClr val="bg1"/>
                </a:solidFill>
              </a:rPr>
              <a:t>3</a:t>
            </a:r>
            <a:r>
              <a:rPr lang="ko-KR" altLang="en-US" sz="28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800">
                <a:solidFill>
                  <a:schemeClr val="bg1"/>
                </a:solidFill>
              </a:rPr>
              <a:t>DirectX12</a:t>
            </a:r>
            <a:r>
              <a:rPr lang="ko-KR" altLang="en-US" sz="2800">
                <a:solidFill>
                  <a:schemeClr val="bg1"/>
                </a:solidFill>
              </a:rPr>
              <a:t>의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800">
                <a:solidFill>
                  <a:schemeClr val="bg1"/>
                </a:solidFill>
              </a:rPr>
              <a:t>3D</a:t>
            </a:r>
            <a:r>
              <a:rPr lang="ko-KR" altLang="en-US" sz="28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219133" y="2471360"/>
            <a:ext cx="8477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- World Creator</a:t>
            </a:r>
            <a:r>
              <a:rPr lang="ko-KR" altLang="en-US" sz="28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219133" y="1280346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438239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683568" y="1916832"/>
            <a:ext cx="8136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그래픽</a:t>
            </a: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chemeClr val="bg1"/>
                </a:solidFill>
              </a:rPr>
              <a:t>: </a:t>
            </a:r>
            <a:r>
              <a:rPr lang="ko-KR" altLang="en-US" sz="3200">
                <a:solidFill>
                  <a:schemeClr val="bg1"/>
                </a:solidFill>
              </a:rPr>
              <a:t>사실적인 동물의 털 묘사 </a:t>
            </a:r>
            <a:endParaRPr lang="en-US" altLang="ko-KR" sz="32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살생없이도 액션감을 느낄 수 있다</a:t>
            </a:r>
            <a:r>
              <a:rPr lang="en-US" altLang="ko-KR" sz="2800">
                <a:solidFill>
                  <a:schemeClr val="bg1"/>
                </a:solidFill>
              </a:rPr>
              <a:t>. </a:t>
            </a:r>
          </a:p>
          <a:p>
            <a:endParaRPr lang="en-US" altLang="ko-KR" sz="2800">
              <a:solidFill>
                <a:schemeClr val="bg1"/>
              </a:solidFill>
            </a:endParaRP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넓혀가는 탐험 요소 제공</a:t>
            </a:r>
            <a:endParaRPr lang="en-US" altLang="ko-KR" sz="28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3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980728"/>
            <a:ext cx="8208912" cy="3408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04248" y="1772816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캐릭터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395536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8A2D8F-CE92-42DD-BE48-403DC5FC45E9}"/>
              </a:ext>
            </a:extLst>
          </p:cNvPr>
          <p:cNvSpPr/>
          <p:nvPr/>
        </p:nvSpPr>
        <p:spPr>
          <a:xfrm>
            <a:off x="467544" y="5085184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073574"/>
            <a:ext cx="8208912" cy="408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물의 물결이동 및 주변 환경 반사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3.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 파티클 이펙트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4288" y="1700808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F1F845-F17F-4CF7-BE13-EBF2BB8B99F1}"/>
              </a:ext>
            </a:extLst>
          </p:cNvPr>
          <p:cNvSpPr/>
          <p:nvPr/>
        </p:nvSpPr>
        <p:spPr>
          <a:xfrm>
            <a:off x="467544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1B7E2-8897-4242-8255-B83ECE94F1C9}"/>
              </a:ext>
            </a:extLst>
          </p:cNvPr>
          <p:cNvSpPr/>
          <p:nvPr/>
        </p:nvSpPr>
        <p:spPr>
          <a:xfrm>
            <a:off x="459582" y="4693553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FB8F63-3CAE-4D57-98AF-A2A00077DC8A}"/>
              </a:ext>
            </a:extLst>
          </p:cNvPr>
          <p:cNvSpPr/>
          <p:nvPr/>
        </p:nvSpPr>
        <p:spPr>
          <a:xfrm>
            <a:off x="539552" y="5449349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셰이더를 사용하여 현실적인 세상 구현을 한다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5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484784"/>
            <a:ext cx="8208912" cy="37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3200" b="1">
              <a:solidFill>
                <a:srgbClr val="00B0F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</a:rPr>
              <a:t>Cinema4D</a:t>
            </a:r>
            <a:r>
              <a:rPr lang="ko-KR" altLang="en-US" sz="2800">
                <a:solidFill>
                  <a:schemeClr val="bg1"/>
                </a:solidFill>
              </a:rPr>
              <a:t>를  활용한 손 맵 연구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BC952B-D092-4503-BD68-130728365D47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7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50B146-6414-4852-BD8D-B5F8B621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5" t="2304" r="4818" b="4383"/>
          <a:stretch/>
        </p:blipFill>
        <p:spPr>
          <a:xfrm>
            <a:off x="1565444" y="224644"/>
            <a:ext cx="6013111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1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</p:spTree>
    <p:extLst>
      <p:ext uri="{BB962C8B-B14F-4D97-AF65-F5344CB8AC3E}">
        <p14:creationId xmlns:p14="http://schemas.microsoft.com/office/powerpoint/2010/main" val="75168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36C514-ACDD-4C59-97F0-E9C193726989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057629" y="2394595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1466589" y="3338062"/>
            <a:ext cx="2160240" cy="16232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778212" y="5296705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DirectX12 </a:t>
            </a:r>
            <a:r>
              <a:rPr lang="ko-KR" altLang="en-US">
                <a:solidFill>
                  <a:schemeClr val="bg1"/>
                </a:solidFill>
              </a:rPr>
              <a:t>기반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2019</a:t>
            </a:r>
            <a:r>
              <a:rPr lang="ko-KR" altLang="en-US">
                <a:solidFill>
                  <a:schemeClr val="bg1"/>
                </a:solidFill>
              </a:rPr>
              <a:t> 종합설계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까지 진행하였음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644008" y="2420888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629107" y="3338062"/>
            <a:ext cx="33647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컴퓨터 그래픽스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게임 엔진 </a:t>
            </a:r>
            <a:r>
              <a:rPr lang="en-US" altLang="ko-KR">
                <a:solidFill>
                  <a:schemeClr val="bg1"/>
                </a:solidFill>
              </a:rPr>
              <a:t>( Unity, Unreal )</a:t>
            </a:r>
          </a:p>
          <a:p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게임 소프트웨어 공학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- 3D </a:t>
            </a:r>
            <a:r>
              <a:rPr lang="ko-KR" altLang="en-US">
                <a:solidFill>
                  <a:schemeClr val="bg1"/>
                </a:solidFill>
              </a:rPr>
              <a:t>게임 프로그래밍 </a:t>
            </a:r>
            <a:r>
              <a:rPr lang="en-US" altLang="ko-KR">
                <a:solidFill>
                  <a:schemeClr val="bg1"/>
                </a:solidFill>
              </a:rPr>
              <a:t>2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겨울방학 </a:t>
            </a:r>
            <a:r>
              <a:rPr lang="en-US" altLang="ko-KR">
                <a:solidFill>
                  <a:schemeClr val="bg1"/>
                </a:solidFill>
              </a:rPr>
              <a:t>3D</a:t>
            </a:r>
            <a:r>
              <a:rPr lang="ko-KR" altLang="en-US">
                <a:solidFill>
                  <a:schemeClr val="bg1"/>
                </a:solidFill>
              </a:rPr>
              <a:t>게임 프로그래밍</a:t>
            </a:r>
            <a:r>
              <a:rPr lang="en-US" altLang="ko-KR">
                <a:solidFill>
                  <a:schemeClr val="bg1"/>
                </a:solidFill>
              </a:rPr>
              <a:t>2 </a:t>
            </a:r>
            <a:r>
              <a:rPr lang="ko-KR" altLang="en-US">
                <a:solidFill>
                  <a:schemeClr val="bg1"/>
                </a:solidFill>
              </a:rPr>
              <a:t>특강 수강 예정</a:t>
            </a:r>
            <a:endParaRPr lang="en-US" altLang="ko-KR">
              <a:solidFill>
                <a:schemeClr val="bg1"/>
              </a:solidFill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7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유전자 조작 프로젝트를 막아라</a:t>
            </a:r>
            <a:r>
              <a:rPr lang="en-US" altLang="ko-KR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  <a:r>
              <a:rPr lang="ko-KR" altLang="en-US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     </a:t>
            </a: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758516" y="5373216"/>
            <a:ext cx="77048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방사능에 피폭된 연구소장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목적이 타락한 연구를 시작하고 </a:t>
            </a:r>
            <a:endParaRPr lang="en-US" altLang="ko-KR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그로 인해 고통받고 있는 실험체들을 구하고 프로젝트를 중단시키자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274016" y="2133433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274016" y="2604223"/>
            <a:ext cx="3565400" cy="3166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소프트웨어 공학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게임엔진</a:t>
            </a:r>
            <a:r>
              <a:rPr lang="en-US" altLang="ko-KR" sz="2200">
                <a:solidFill>
                  <a:schemeClr val="bg1"/>
                </a:solidFill>
              </a:rPr>
              <a:t>1 (</a:t>
            </a:r>
            <a:r>
              <a:rPr lang="ko-KR" altLang="en-US" sz="2200">
                <a:solidFill>
                  <a:schemeClr val="bg1"/>
                </a:solidFill>
              </a:rPr>
              <a:t>언리얼 엔진</a:t>
            </a:r>
            <a:r>
              <a:rPr lang="en-US" altLang="ko-KR" sz="220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컴퓨터 그래픽스 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619114" y="2133433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666361" y="2598182"/>
            <a:ext cx="2515432" cy="3073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</a:t>
            </a:r>
            <a:r>
              <a:rPr lang="ko-KR" altLang="en-US" sz="2200">
                <a:solidFill>
                  <a:schemeClr val="bg1"/>
                </a:solidFill>
              </a:rPr>
              <a:t>프로그래밍 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C++</a:t>
            </a:r>
            <a:r>
              <a:rPr lang="ko-KR" altLang="en-US" sz="2200">
                <a:solidFill>
                  <a:schemeClr val="bg1"/>
                </a:solidFill>
              </a:rPr>
              <a:t>프로그래밍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게임수학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자료구조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알고리즘 </a:t>
            </a:r>
            <a:endParaRPr lang="en-US" altLang="ko-KR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26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6817C-E724-48D4-9045-1C01500D4306}"/>
              </a:ext>
            </a:extLst>
          </p:cNvPr>
          <p:cNvSpPr txBox="1"/>
          <p:nvPr/>
        </p:nvSpPr>
        <p:spPr>
          <a:xfrm>
            <a:off x="318984" y="1162086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중인 개인 공부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289CF-9066-49BE-9B33-EBA4E54A3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18984" y="1825147"/>
            <a:ext cx="3744416" cy="2191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D0E7F-010C-4FCA-AC4C-5D23CC0EBAD8}"/>
              </a:ext>
            </a:extLst>
          </p:cNvPr>
          <p:cNvSpPr txBox="1"/>
          <p:nvPr/>
        </p:nvSpPr>
        <p:spPr>
          <a:xfrm>
            <a:off x="4335281" y="11620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3CE6-BB53-47C6-95FA-592CFE3280BE}"/>
              </a:ext>
            </a:extLst>
          </p:cNvPr>
          <p:cNvSpPr txBox="1"/>
          <p:nvPr/>
        </p:nvSpPr>
        <p:spPr>
          <a:xfrm>
            <a:off x="4319387" y="177717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AC6A4-94E6-43BD-8E9A-107F74CB3015}"/>
              </a:ext>
            </a:extLst>
          </p:cNvPr>
          <p:cNvSpPr txBox="1"/>
          <p:nvPr/>
        </p:nvSpPr>
        <p:spPr>
          <a:xfrm>
            <a:off x="4319387" y="2392256"/>
            <a:ext cx="3002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solidFill>
                  <a:schemeClr val="bg1"/>
                </a:solidFill>
              </a:rPr>
              <a:t>STL </a:t>
            </a:r>
          </a:p>
          <a:p>
            <a:endParaRPr lang="en-US" altLang="ko-KR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2.   3D</a:t>
            </a:r>
            <a:r>
              <a:rPr lang="ko-KR" altLang="en-US" sz="2000">
                <a:solidFill>
                  <a:schemeClr val="bg1"/>
                </a:solidFill>
              </a:rPr>
              <a:t>게임프로그래밍 </a:t>
            </a:r>
            <a:r>
              <a:rPr lang="en-US" altLang="ko-KR" sz="200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1009E8-85EF-492F-B7C3-3924F8F8E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59" y="3622894"/>
            <a:ext cx="213389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3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30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899592" y="1772816"/>
            <a:ext cx="78378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빽뷰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DirectX12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16012"/>
              </p:ext>
            </p:extLst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982</Words>
  <Application>Microsoft Office PowerPoint</Application>
  <PresentationFormat>화면 슬라이드 쇼(4:3)</PresentationFormat>
  <Paragraphs>315</Paragraphs>
  <Slides>32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HY견고딕</vt:lpstr>
      <vt:lpstr>맑은 고딕</vt:lpstr>
      <vt:lpstr>양재본목각체M</vt:lpstr>
      <vt:lpstr>한컴 바겐세일 B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Chaewon Seo</cp:lastModifiedBy>
  <cp:revision>177</cp:revision>
  <dcterms:created xsi:type="dcterms:W3CDTF">2016-10-28T15:58:08Z</dcterms:created>
  <dcterms:modified xsi:type="dcterms:W3CDTF">2019-11-30T17:34:08Z</dcterms:modified>
</cp:coreProperties>
</file>